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9" r:id="rId4"/>
    <p:sldId id="266" r:id="rId5"/>
    <p:sldId id="264" r:id="rId6"/>
    <p:sldId id="262" r:id="rId7"/>
    <p:sldId id="271" r:id="rId8"/>
    <p:sldId id="272" r:id="rId9"/>
    <p:sldId id="286" r:id="rId10"/>
    <p:sldId id="287" r:id="rId11"/>
    <p:sldId id="270" r:id="rId12"/>
    <p:sldId id="277" r:id="rId13"/>
    <p:sldId id="267" r:id="rId14"/>
    <p:sldId id="273" r:id="rId15"/>
    <p:sldId id="274" r:id="rId16"/>
    <p:sldId id="275" r:id="rId17"/>
    <p:sldId id="268" r:id="rId18"/>
    <p:sldId id="269" r:id="rId19"/>
    <p:sldId id="263" r:id="rId20"/>
    <p:sldId id="278" r:id="rId21"/>
    <p:sldId id="280" r:id="rId22"/>
    <p:sldId id="281" r:id="rId23"/>
    <p:sldId id="283" r:id="rId24"/>
    <p:sldId id="284" r:id="rId25"/>
    <p:sldId id="285" r:id="rId26"/>
    <p:sldId id="282" r:id="rId27"/>
    <p:sldId id="25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5" autoAdjust="0"/>
    <p:restoredTop sz="94824" autoAdjust="0"/>
  </p:normalViewPr>
  <p:slideViewPr>
    <p:cSldViewPr>
      <p:cViewPr varScale="1">
        <p:scale>
          <a:sx n="41" d="100"/>
          <a:sy n="41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F886CD-CB2D-47C3-B4ED-F7B858C2448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8295F2-2C07-41D9-8E31-24CCB5E326BE}" type="pres">
      <dgm:prSet presAssocID="{FDF886CD-CB2D-47C3-B4ED-F7B858C2448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50A4FBEB-8E39-4DC6-8A7C-C98CFB632280}" type="presOf" srcId="{FDF886CD-CB2D-47C3-B4ED-F7B858C24486}" destId="{8A8295F2-2C07-41D9-8E31-24CCB5E326BE}" srcOrd="0" destOrd="0" presId="urn:microsoft.com/office/officeart/2005/8/layout/default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4D54B-F2D5-4FEB-8265-5FFB70375436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6095B-597C-4BF2-ACF5-CD5CC4529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95B-597C-4BF2-ACF5-CD5CC452904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9144000" cy="2133600"/>
          </a:xfrm>
        </p:spPr>
        <p:txBody>
          <a:bodyPr>
            <a:no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সাইদুল হক </a:t>
            </a:r>
            <a:br>
              <a:rPr lang="bn-BD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9900" i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19900" i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19900" i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r>
              <a:rPr lang="bn-BD" sz="1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800" dirty="0" smtClean="0">
                <a:latin typeface="NikoshBAN" pitchFamily="2" charset="0"/>
                <a:cs typeface="NikoshBAN" pitchFamily="2" charset="0"/>
              </a:rPr>
            </a:b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bn-BD" dirty="0" smtClean="0"/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9906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9600" i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My Documen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7182" y="2667000"/>
            <a:ext cx="5008418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2362200" cy="579438"/>
          </a:xfr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অনুমান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2286000"/>
            <a:ext cx="4419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286000" y="2362200"/>
            <a:ext cx="0" cy="9144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705600" y="2362200"/>
            <a:ext cx="0" cy="9144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38800" y="3733800"/>
            <a:ext cx="2286000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আরোহ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572000" y="1447800"/>
            <a:ext cx="0" cy="6096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14400" y="3810000"/>
            <a:ext cx="28194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অবরোহ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86204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115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অবরোহ অনুমান</a:t>
            </a:r>
            <a:endParaRPr lang="en-US" sz="115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ve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200150"/>
            <a:ext cx="6019800" cy="4514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819400"/>
            <a:ext cx="9144000" cy="132343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সকল মানুষ হয় মরণশীল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oke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9486" y="3048000"/>
            <a:ext cx="3472543" cy="2209800"/>
          </a:xfrm>
          <a:prstGeom prst="rect">
            <a:avLst/>
          </a:prstGeom>
        </p:spPr>
      </p:pic>
      <p:pic>
        <p:nvPicPr>
          <p:cNvPr id="4" name="Picture 3" descr="Nozru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381000"/>
            <a:ext cx="3505200" cy="1676400"/>
          </a:xfrm>
          <a:prstGeom prst="rect">
            <a:avLst/>
          </a:prstGeom>
        </p:spPr>
      </p:pic>
      <p:pic>
        <p:nvPicPr>
          <p:cNvPr id="5" name="Picture 4" descr="Rob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2922" y="228600"/>
            <a:ext cx="3688077" cy="1676399"/>
          </a:xfrm>
          <a:prstGeom prst="rect">
            <a:avLst/>
          </a:prstGeom>
        </p:spPr>
      </p:pic>
      <p:pic>
        <p:nvPicPr>
          <p:cNvPr id="6" name="Picture 5" descr="Humayu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55118" y="2971800"/>
            <a:ext cx="3988881" cy="23050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4400" y="5548353"/>
            <a:ext cx="754371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সকল লেখক হয় মানুষ </a:t>
            </a:r>
            <a:endParaRPr lang="en-US" sz="80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zru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33600" cy="2428875"/>
          </a:xfrm>
          <a:prstGeom prst="rect">
            <a:avLst/>
          </a:prstGeom>
        </p:spPr>
      </p:pic>
      <p:pic>
        <p:nvPicPr>
          <p:cNvPr id="3" name="Picture 2" descr="Rokey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0"/>
            <a:ext cx="1952625" cy="2343150"/>
          </a:xfrm>
          <a:prstGeom prst="rect">
            <a:avLst/>
          </a:prstGeom>
        </p:spPr>
      </p:pic>
      <p:pic>
        <p:nvPicPr>
          <p:cNvPr id="4" name="Picture 3" descr="Humayu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0"/>
            <a:ext cx="2466975" cy="2514600"/>
          </a:xfrm>
          <a:prstGeom prst="rect">
            <a:avLst/>
          </a:prstGeom>
        </p:spPr>
      </p:pic>
      <p:pic>
        <p:nvPicPr>
          <p:cNvPr id="5" name="Picture 4" descr="Grave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19200" y="2961640"/>
            <a:ext cx="7010400" cy="2570480"/>
          </a:xfrm>
          <a:prstGeom prst="rect">
            <a:avLst/>
          </a:prstGeom>
        </p:spPr>
      </p:pic>
      <p:pic>
        <p:nvPicPr>
          <p:cNvPr id="6" name="Picture 5" descr="Sams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5800" y="0"/>
            <a:ext cx="1857375" cy="24669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সকল লেখক হয় মরনশীল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4">
              <a:lumMod val="50000"/>
            </a:schemeClr>
          </a:solidFill>
        </p:spPr>
        <p:txBody>
          <a:bodyPr/>
          <a:lstStyle/>
          <a:p>
            <a:pPr algn="l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 অনুমানের সিদান্তটি আশ্রয়বাক্য থেকে কোনক্রমেই বেশি ব্যাপক হতে পারে না তাকে অবরোহ অনুমান বলে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419100"/>
            <a:ext cx="7086600" cy="3543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419601"/>
            <a:ext cx="9144000" cy="255454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অনুমানের গতি এখানে নিম্নমুখী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457200" y="0"/>
          <a:ext cx="32004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2286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বঙ্গবন্ধু হয় মরণশীল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Rajya-Sabha-pay909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05400" y="86659"/>
            <a:ext cx="3505200" cy="21993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0" y="23622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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জিল্লুর রহমান হয় মরণশীল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Rokey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1805" y="3505200"/>
            <a:ext cx="3231995" cy="2819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636306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 বেগম রোকেয়া হয় মরণশীল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Samsur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105400" y="3429000"/>
            <a:ext cx="3376246" cy="2438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953000" y="60960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শামসুর রাহমান হয় মরণশীল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/>
      <p:bldP spid="6" grpId="0"/>
      <p:bldP spid="8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ve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1066800"/>
            <a:ext cx="690880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429000"/>
            <a:ext cx="8229600" cy="1981200"/>
          </a:xfrm>
        </p:spPr>
        <p:txBody>
          <a:bodyPr>
            <a:no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2800" dirty="0" smtClean="0">
                <a:latin typeface="NikoshBAN" pitchFamily="2" charset="0"/>
                <a:cs typeface="NikoshBAN" pitchFamily="2" charset="0"/>
              </a:rPr>
            </a:b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2667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144000" cy="221599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138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209800"/>
            <a:ext cx="9144000" cy="50167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সাইদুল হক </a:t>
            </a:r>
          </a:p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প্রভাষক যুক্তিবিদ্যা</a:t>
            </a:r>
          </a:p>
          <a:p>
            <a:pPr algn="ctr"/>
            <a:r>
              <a:rPr lang="bn-BD" sz="80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ফুলগাজী মহিলা কলেজ</a:t>
            </a:r>
          </a:p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ফুলগাজী ,ফেনী।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  <a:sym typeface="Symbol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  <a:sym typeface="Symbol"/>
            </a:endParaRPr>
          </a:p>
          <a:p>
            <a:pPr algn="ctr">
              <a:buNone/>
            </a:pPr>
            <a:endParaRPr lang="bn-BD" sz="7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 algn="ctr">
              <a:buNone/>
            </a:pPr>
            <a:r>
              <a:rPr lang="en-US" sz="7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  <a:sym typeface="Symbol"/>
              </a:rPr>
              <a:t></a:t>
            </a:r>
            <a:r>
              <a:rPr lang="bn-BD" sz="7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  <a:sym typeface="Symbol"/>
              </a:rPr>
              <a:t>সকল মানুষ হয় মরণশীল </a:t>
            </a:r>
            <a:endParaRPr lang="en-US" sz="60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endParaRPr lang="bn-BD" sz="3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bn-BD" sz="3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bn-BD" sz="3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যে অনুমানের সিদ্ধান্তটি সব সময়ই আশ্রয় বাক্য থেকে বেশি ব্যাপক তাকে আরোহ অনুমান বলে।    </a:t>
            </a:r>
            <a:r>
              <a:rPr lang="bn-BD" dirty="0"/>
              <a:t> </a:t>
            </a:r>
            <a:r>
              <a:rPr lang="bn-BD" dirty="0" smtClean="0"/>
              <a:t> </a:t>
            </a:r>
            <a:endParaRPr lang="en-US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228600"/>
            <a:ext cx="8001000" cy="38004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343400"/>
            <a:ext cx="9144000" cy="255454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অনুমানের গতি এখানে উর্ধ্বমুখী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1371600" indent="-1371600"/>
            <a:r>
              <a:rPr lang="bn-BD" sz="8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br>
              <a:rPr lang="bn-BD" sz="8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8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8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অবরোহ ও আরোহ অনুমানের মধ্যে পার্থক্য লিখ</a:t>
            </a:r>
            <a:br>
              <a:rPr lang="bn-BD" sz="8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sz="8000" b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574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7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88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br>
              <a:rPr lang="bn-BD" sz="88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60198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bn-BD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>
              <a:buNone/>
            </a:pPr>
            <a:endParaRPr lang="bn-BD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914400" indent="-914400">
              <a:buFont typeface="+mj-lt"/>
              <a:buAutoNum type="arabicPeriod"/>
            </a:pP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অনুমান কাকে বলে ?</a:t>
            </a:r>
          </a:p>
          <a:p>
            <a:pPr marL="914400" indent="-914400">
              <a:buFont typeface="+mj-lt"/>
              <a:buAutoNum type="arabicPeriod"/>
            </a:pPr>
            <a:r>
              <a:rPr lang="bn-BD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অনুমান প্রধানত কত প্রকার ? </a:t>
            </a:r>
          </a:p>
          <a:p>
            <a:pPr marL="914400" indent="-914400">
              <a:buFont typeface="+mj-lt"/>
              <a:buAutoNum type="arabicPeriod"/>
            </a:pP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অবরোহ অনুমান কাকে বলে?</a:t>
            </a:r>
          </a:p>
          <a:p>
            <a:pPr marL="914400" indent="-914400">
              <a:buFont typeface="+mj-lt"/>
              <a:buAutoNum type="arabicPeriod"/>
            </a:pP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আরোহ অনুমান কী ? </a:t>
            </a:r>
            <a:b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“</a:t>
            </a:r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আরোহ অনুমানে এক ধরনের লম্ফ আছে কিন্তু অবরোহ অনুমানে এ ধরনের লম্ফ অনুপস্থিত” ব্যাখা কর</a:t>
            </a:r>
            <a:r>
              <a:rPr lang="bn-BD" sz="5400" dirty="0" smtClean="0">
                <a:solidFill>
                  <a:srgbClr val="0000FF"/>
                </a:solidFill>
              </a:rPr>
              <a:t/>
            </a:r>
            <a:br>
              <a:rPr lang="bn-BD" sz="5400" dirty="0" smtClean="0">
                <a:solidFill>
                  <a:srgbClr val="0000FF"/>
                </a:solidFill>
              </a:rPr>
            </a:b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4114800"/>
            <a:ext cx="5396459" cy="274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22159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47800"/>
            <a:ext cx="9144000" cy="36317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একাদশ</a:t>
            </a:r>
          </a:p>
          <a:p>
            <a:pPr algn="ctr"/>
            <a:r>
              <a:rPr lang="bn-BD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যুক্তিবিদ্যা</a:t>
            </a:r>
            <a:endParaRPr lang="en-US" sz="115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622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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bn-BD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  <a:sym typeface="Symbol"/>
              </a:rPr>
              <a:t></a:t>
            </a:r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অনুমান কি তা বলতে পারবে ।</a:t>
            </a:r>
          </a:p>
          <a:p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  <a:sym typeface="Symbol"/>
              </a:rPr>
              <a:t>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অনুমানের প্রকারভেদ বলতে পারবে।</a:t>
            </a:r>
          </a:p>
          <a:p>
            <a:endParaRPr lang="bn-BD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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অবরোহ ও আরোহ অনুমানের পার্থক্য লিখতে পারবে।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 sk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bn-BD" sz="9600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Symbol"/>
              </a:rPr>
              <a:t> </a:t>
            </a:r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অনুমান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57600"/>
            <a:ext cx="9144000" cy="29238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8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অনুমান</a:t>
            </a:r>
            <a:r>
              <a:rPr lang="bn-BD" sz="8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bn-BD" sz="8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অনুমানের</a:t>
            </a:r>
          </a:p>
          <a:p>
            <a:r>
              <a:rPr lang="bn-BD" sz="8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9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প্রধান প্রকারভেদ</a:t>
            </a:r>
            <a:r>
              <a:rPr lang="bn-BD" sz="8800" b="1" dirty="0" smtClean="0">
                <a:solidFill>
                  <a:srgbClr val="7030A0"/>
                </a:solidFill>
              </a:rPr>
              <a:t> </a:t>
            </a:r>
            <a:r>
              <a:rPr lang="en-US" sz="8800" b="1" dirty="0" smtClean="0">
                <a:solidFill>
                  <a:srgbClr val="7030A0"/>
                </a:solidFill>
              </a:rPr>
              <a:t>    </a:t>
            </a:r>
            <a:r>
              <a:rPr lang="bn-BD" sz="6600" b="1" dirty="0" smtClean="0">
                <a:solidFill>
                  <a:srgbClr val="00B050"/>
                </a:solidFill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</a:rPr>
              <a:t> </a:t>
            </a:r>
            <a:r>
              <a:rPr lang="bn-BD" sz="6600" b="1" dirty="0" smtClean="0">
                <a:solidFill>
                  <a:srgbClr val="00B050"/>
                </a:solidFill>
              </a:rPr>
              <a:t>   </a:t>
            </a:r>
            <a:endParaRPr lang="en-US" sz="6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i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অনুমানের</a:t>
            </a:r>
            <a:r>
              <a:rPr lang="en-US" sz="60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endParaRPr lang="en-US" sz="6000" b="1" i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4221163"/>
          </a:xfrm>
        </p:spPr>
        <p:txBody>
          <a:bodyPr numCol="1">
            <a:normAutofit lnSpcReduction="10000"/>
          </a:bodyPr>
          <a:lstStyle/>
          <a:p>
            <a:pPr algn="ctr">
              <a:buNone/>
            </a:pP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সাধারণত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জানা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বিষয়ের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ভিত্তি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অজানা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বিষয়ে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গমন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7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</a:t>
            </a:r>
            <a:r>
              <a:rPr lang="bn-BD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ক্রিয়াকে অনুমান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7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বলে।</a:t>
            </a:r>
            <a:endParaRPr lang="bn-BD" sz="24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যৌক্তিক সংজ্ঞা</a:t>
            </a:r>
            <a:endParaRPr lang="en-US" sz="4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bn-BD" sz="4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2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কিন্তু যুক্তিবিদ্যায় অনুমান বলতে এক বা একাধিক যুক্তিবাক্যের উপর নির্ভর করে যুক্তিসঙ্গতভাবে একটি নতুন যুক্তিবাক্য স্থাপন করার প্রক্রিয়াকেবুঝায়।</a:t>
            </a:r>
            <a:endParaRPr lang="en-US" sz="2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 flipH="1">
            <a:off x="4648200" y="4267200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bn-BD" sz="800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en-US" sz="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</a:t>
            </a: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endParaRPr lang="en-US" sz="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bn-BD" sz="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00" dirty="0" smtClean="0"/>
              <a:t>}}}}}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572000" y="838200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  <a:solidFill>
            <a:schemeClr val="bg2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  <a:sym typeface="Symbol"/>
              </a:rPr>
              <a:t></a:t>
            </a:r>
            <a:endParaRPr lang="bn-BD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   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সকল মানুষ হয় মরনশীল</a:t>
            </a:r>
          </a:p>
          <a:p>
            <a:pPr>
              <a:buNone/>
            </a:pP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সকল শিক্ষক হয় মানুষ </a:t>
            </a:r>
          </a:p>
          <a:p>
            <a:pPr>
              <a:buNone/>
            </a:pP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      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               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Symbol"/>
              </a:rPr>
              <a:t>সকল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হয় মরনশীল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অনুমান প্রধানত দুই প্রকার</a:t>
            </a:r>
            <a:endParaRPr lang="en-US" sz="8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225</Words>
  <Application>Microsoft Office PowerPoint</Application>
  <PresentationFormat>On-screen Show (4:3)</PresentationFormat>
  <Paragraphs>83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সাইদুল হক                                                                                                                                স্বাগতম                                                                                                                                 </vt:lpstr>
      <vt:lpstr>  </vt:lpstr>
      <vt:lpstr>Slide 3</vt:lpstr>
      <vt:lpstr>এই পাঠ শেষে শিক্ষার্থীরা</vt:lpstr>
      <vt:lpstr>Slide 5</vt:lpstr>
      <vt:lpstr>Slide 6</vt:lpstr>
      <vt:lpstr>অনুমানের সংজ্ঞা</vt:lpstr>
      <vt:lpstr>Slide 8</vt:lpstr>
      <vt:lpstr>অনুমান প্রধানত দুই প্রকার</vt:lpstr>
      <vt:lpstr>অনুমান</vt:lpstr>
      <vt:lpstr>Slide 11</vt:lpstr>
      <vt:lpstr>Slide 12</vt:lpstr>
      <vt:lpstr>Slide 13</vt:lpstr>
      <vt:lpstr>Slide 14</vt:lpstr>
      <vt:lpstr>Slide 15</vt:lpstr>
      <vt:lpstr> যে অনুমানের সিদান্তটি আশ্রয়বাক্য থেকে কোনক্রমেই বেশি ব্যাপক হতে পারে না তাকে অবরোহ অনুমান বলে। </vt:lpstr>
      <vt:lpstr>Slide 17</vt:lpstr>
      <vt:lpstr>Slide 18</vt:lpstr>
      <vt:lpstr>Slide 19</vt:lpstr>
      <vt:lpstr>Slide 20</vt:lpstr>
      <vt:lpstr>Slide 21</vt:lpstr>
      <vt:lpstr>Slide 22</vt:lpstr>
      <vt:lpstr>দলীয় কাজ   </vt:lpstr>
      <vt:lpstr>অবরোহ ও আরোহ অনুমানের মধ্যে পার্থক্য লিখ </vt:lpstr>
      <vt:lpstr> মূল্যায়ন </vt:lpstr>
      <vt:lpstr>বাড়ির কাজ   “আরোহ অনুমানে এক ধরনের লম্ফ আছে কিন্তু অবরোহ অনুমানে এ ধরনের লম্ফ অনুপস্থিত” ব্যাখা কর 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 LAB</cp:lastModifiedBy>
  <cp:revision>117</cp:revision>
  <dcterms:created xsi:type="dcterms:W3CDTF">2006-08-16T00:00:00Z</dcterms:created>
  <dcterms:modified xsi:type="dcterms:W3CDTF">2013-05-18T19:12:55Z</dcterms:modified>
</cp:coreProperties>
</file>